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6" r:id="rId2"/>
    <p:sldId id="257" r:id="rId3"/>
    <p:sldId id="258" r:id="rId4"/>
    <p:sldId id="260" r:id="rId5"/>
    <p:sldId id="273" r:id="rId6"/>
    <p:sldId id="259" r:id="rId7"/>
    <p:sldId id="261" r:id="rId8"/>
    <p:sldId id="267" r:id="rId9"/>
    <p:sldId id="262" r:id="rId10"/>
    <p:sldId id="265" r:id="rId11"/>
    <p:sldId id="268" r:id="rId12"/>
    <p:sldId id="266" r:id="rId13"/>
    <p:sldId id="269" r:id="rId14"/>
    <p:sldId id="274" r:id="rId15"/>
    <p:sldId id="272" r:id="rId16"/>
    <p:sldId id="271" r:id="rId17"/>
    <p:sldId id="270" r:id="rId18"/>
    <p:sldId id="263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DFF"/>
    <a:srgbClr val="FCF9F6"/>
    <a:srgbClr val="C5FFF4"/>
    <a:srgbClr val="F2E5FF"/>
    <a:srgbClr val="FF69FF"/>
    <a:srgbClr val="CC99FF"/>
    <a:srgbClr val="00FFCC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2662" autoAdjust="0"/>
  </p:normalViewPr>
  <p:slideViewPr>
    <p:cSldViewPr>
      <p:cViewPr varScale="1">
        <p:scale>
          <a:sx n="69" d="100"/>
          <a:sy n="69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3BBEE-8930-4227-8B8C-9A689A9461ED}" type="datetimeFigureOut">
              <a:rPr lang="en-US" smtClean="0"/>
              <a:t>8/5/2016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CD848-9010-4ED6-B64E-0D04A7116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9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প্রতি শিক্ষার্থীদের মনোযোগ আকর্ষন করা যেতে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baseline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93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সময়—৪ মিনিট দেয়া যেতে পারে। সঠিক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উত্তরটি শিক্ষক পরে জানিয়ে দিতে পারেন।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86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চিত্রে অনুরূপকোণগুলো কি কি? একান্তর কোণগুলো কীকী?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অন্তঃস্থকোঙুলো কি কি?শিক্ষার্থীদের দ্বারা উত্তত জানার চেষ্টা করা যেতে পারে।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4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একান্তর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কোণদ্বয়ের মধ্যে সম্পর্ক কি? অনুরুপ কোণদ্বয়ের মধ্যে সম্পর্ক? প্রশ্ন করে শিক্ষার্থীদের দ্বারা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উত্ত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জানার চেষ্টা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প্রদত্ত চিত্র দ্বারা প্রশ্নত্তোরের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কোণগুলোর সম্পর্ক ও অবস্থান জানতে সহায়তা করা যেতে পারে।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0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সময়---৫ মিনিট।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উত্তরটি শিক্ষক পরে জানিয়ে দিতে পারেন।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সময়-----৫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মিনিট। শিক্ষক সঠিক উত্তর</a:t>
            </a:r>
            <a:r>
              <a:rPr lang="bn-IN" baseline="0" dirty="0" smtClean="0"/>
              <a:t> শিক্ষার্থীদের দ্বারা বোর্ডে অংকনের সহায়তা করতে পারেন এবং প্রয়োজনে ব্যাখ্যা দিতে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29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প্রশ্নের</a:t>
            </a:r>
            <a:r>
              <a:rPr lang="bn-IN" baseline="0" dirty="0" smtClean="0"/>
              <a:t> উত্তর দেওয়ার প্রাথমিক ধারনা শিক্ষার্থীদের বুঝিয়ে দেওয়া যেতে </a:t>
            </a:r>
            <a:r>
              <a:rPr lang="en-US" baseline="0" dirty="0" err="1" smtClean="0"/>
              <a:t>পারে</a:t>
            </a:r>
            <a:r>
              <a:rPr lang="bn-IN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09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ধন্যিবাদ</a:t>
            </a:r>
            <a:r>
              <a:rPr lang="bn-IN" baseline="0" dirty="0" smtClean="0"/>
              <a:t> জানিয়ে শ্রেণির কার্যক্রম সমাপ্ত ঘোষণা করা জেতে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স্লাইডটি হাইড করে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রাখা হয়েছে।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রেল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লাইন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কেমন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কলাপাতা দেখতে</a:t>
            </a:r>
            <a:r>
              <a:rPr lang="bn-IN" sz="3200" baseline="0" dirty="0" smtClean="0">
                <a:latin typeface="NikoshBAN" pitchFamily="2" charset="0"/>
                <a:cs typeface="NikoshBAN" pitchFamily="2" charset="0"/>
              </a:rPr>
              <a:t> কেমন?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স্তম্বলেখ</a:t>
            </a:r>
            <a:r>
              <a:rPr lang="bn-IN" sz="3200" baseline="0" dirty="0" smtClean="0">
                <a:latin typeface="NikoshBAN" pitchFamily="2" charset="0"/>
                <a:cs typeface="NikoshBAN" pitchFamily="2" charset="0"/>
              </a:rPr>
              <a:t> দেখতে কীরুপ? স্তম্ভগুলোর মধ্যবর্তী </a:t>
            </a:r>
            <a:r>
              <a:rPr lang="bn-IN" sz="3200" baseline="0" dirty="0" smtClean="0">
                <a:latin typeface="NikoshBAN" pitchFamily="2" charset="0"/>
                <a:cs typeface="NikoshBAN" pitchFamily="2" charset="0"/>
              </a:rPr>
              <a:t>দুরত্</a:t>
            </a:r>
            <a:r>
              <a:rPr lang="en-US" sz="3200" baseline="0" dirty="0" smtClean="0">
                <a:latin typeface="NikoshBAN" pitchFamily="2" charset="0"/>
                <a:cs typeface="NikoshBAN" pitchFamily="2" charset="0"/>
              </a:rPr>
              <a:t>ব</a:t>
            </a:r>
            <a:r>
              <a:rPr lang="bn-IN" sz="3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aseline="0" dirty="0" smtClean="0">
                <a:latin typeface="NikoshBAN" pitchFamily="2" charset="0"/>
                <a:cs typeface="NikoshBAN" pitchFamily="2" charset="0"/>
              </a:rPr>
              <a:t>কেমন? প্রশ্নত্তোরের মাধ্যমে পাঠের অনুকুল পরিবেশ সৃষ্টির সহায়তা করা যেতে পারে।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9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লোহার গেটে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লোহা কীভাবে সাজানো হয়েছে? লোহার দন্ডগুলো কীভাবে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দা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ড়ি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য়ে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আছে? তাদের মধ্যবর্তী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দূরত্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ব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কেমন? মইটির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কাঠদুইটির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মধ্যবর্তী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দূরত্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ব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কেমন? প্রস্নত্তোরের মাধ্যমে সমন্তরালের ধারনা দিয়ে পাঠ ঘোষনা করা যেতে পারে।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8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স্লাইডটি হাইড করে</a:t>
            </a:r>
            <a:r>
              <a:rPr lang="bn-IN" baseline="0" dirty="0" smtClean="0"/>
              <a:t> রাখা যেতে পারে অথিবা দেখানো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8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প্রথম</a:t>
            </a:r>
            <a:r>
              <a:rPr lang="bn-IN" baseline="0" dirty="0" smtClean="0"/>
              <a:t> চিত্রে </a:t>
            </a:r>
            <a:r>
              <a:rPr lang="bn-IN" dirty="0" smtClean="0"/>
              <a:t>লম্বগুলোর</a:t>
            </a:r>
            <a:r>
              <a:rPr lang="bn-IN" baseline="0" dirty="0" smtClean="0"/>
              <a:t> দৈর্ঘ্য কেমন? সরলরেখা দুটির মধ্যবর্তী </a:t>
            </a:r>
            <a:r>
              <a:rPr lang="bn-IN" baseline="0" dirty="0" smtClean="0"/>
              <a:t>দূরত্</a:t>
            </a:r>
            <a:r>
              <a:rPr lang="en-US" baseline="0" dirty="0" smtClean="0"/>
              <a:t>ব</a:t>
            </a:r>
            <a:r>
              <a:rPr lang="bn-IN" baseline="0" dirty="0" smtClean="0"/>
              <a:t> </a:t>
            </a:r>
            <a:r>
              <a:rPr lang="bn-IN" baseline="0" dirty="0" smtClean="0"/>
              <a:t>কেমন?দ্বিতীয় চিত্রে </a:t>
            </a:r>
            <a:r>
              <a:rPr lang="bn-IN" dirty="0" smtClean="0"/>
              <a:t>লম্বগুলোর</a:t>
            </a:r>
            <a:r>
              <a:rPr lang="bn-IN" baseline="0" dirty="0" smtClean="0"/>
              <a:t> দৈর্ঘ্য কেমন? সরলরেখা দুটির মধ্যবর্তী </a:t>
            </a:r>
            <a:r>
              <a:rPr lang="bn-IN" baseline="0" dirty="0" smtClean="0"/>
              <a:t>দূরত্</a:t>
            </a:r>
            <a:r>
              <a:rPr lang="en-US" baseline="0" dirty="0" smtClean="0"/>
              <a:t>ব</a:t>
            </a:r>
            <a:r>
              <a:rPr lang="bn-IN" baseline="0" dirty="0" smtClean="0"/>
              <a:t> </a:t>
            </a:r>
            <a:r>
              <a:rPr lang="bn-IN" baseline="0" dirty="0" smtClean="0"/>
              <a:t>কেমন? </a:t>
            </a:r>
            <a:r>
              <a:rPr lang="bn-IN" dirty="0" smtClean="0"/>
              <a:t>প্রশ্ন</a:t>
            </a:r>
            <a:r>
              <a:rPr lang="bn-IN" baseline="0" dirty="0" smtClean="0"/>
              <a:t> করে</a:t>
            </a:r>
            <a:r>
              <a:rPr lang="bn-IN" dirty="0" smtClean="0"/>
              <a:t> শিক্ষার্থীদের</a:t>
            </a:r>
            <a:r>
              <a:rPr lang="bn-IN" baseline="0" dirty="0" smtClean="0"/>
              <a:t> নিকট থেকে শিক্ষক উত্তর জানার চেষ্টা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2000" dirty="0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bn-IN" sz="2000" baseline="0" dirty="0" smtClean="0">
                <a:latin typeface="NikoshBAN" pitchFamily="2" charset="0"/>
                <a:cs typeface="NikoshBAN" pitchFamily="2" charset="0"/>
              </a:rPr>
              <a:t> সরল রেখার মধ্যবর্তী দূরত্ব কি দ্বারা নির্দেশ করে?  স্কেল দ্বারা মেপে বিভিন্ন বিন্দুতে </a:t>
            </a:r>
            <a:r>
              <a:rPr lang="bn-IN" sz="2000" baseline="0" dirty="0" smtClean="0">
                <a:latin typeface="NikoshBAN" pitchFamily="2" charset="0"/>
                <a:cs typeface="NikoshBAN" pitchFamily="2" charset="0"/>
              </a:rPr>
              <a:t>দূরত্</a:t>
            </a:r>
            <a:r>
              <a:rPr lang="en-US" sz="2000" baseline="0" dirty="0" smtClean="0">
                <a:latin typeface="NikoshBAN" pitchFamily="2" charset="0"/>
                <a:cs typeface="NikoshBAN" pitchFamily="2" charset="0"/>
              </a:rPr>
              <a:t>ব</a:t>
            </a:r>
            <a:r>
              <a:rPr lang="bn-IN" sz="20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aseline="0" dirty="0" smtClean="0">
                <a:latin typeface="NikoshBAN" pitchFamily="2" charset="0"/>
                <a:cs typeface="NikoshBAN" pitchFamily="2" charset="0"/>
              </a:rPr>
              <a:t>কেমন? সমন্তরাল সরলরেখার সংজ্ঞা কি?  শিক্ষার্থীদের নিকট থেকে জানার চেষ্টা করা যেতে পারে।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  ভিডিওটি দেখিয়ে</a:t>
            </a:r>
            <a:r>
              <a:rPr lang="bn-IN" baseline="0" dirty="0" smtClean="0"/>
              <a:t> একটি বিন্দু একটি সরল রেখার কয়টি সমান্তরাল </a:t>
            </a:r>
            <a:r>
              <a:rPr lang="bn-IN" baseline="0" dirty="0" smtClean="0"/>
              <a:t>সরল</a:t>
            </a:r>
            <a:r>
              <a:rPr lang="en-US" baseline="0" dirty="0" err="1" smtClean="0"/>
              <a:t>রে</a:t>
            </a:r>
            <a:r>
              <a:rPr lang="bn-IN" baseline="0" dirty="0" smtClean="0"/>
              <a:t>খা </a:t>
            </a:r>
            <a:r>
              <a:rPr lang="bn-IN" baseline="0" dirty="0" smtClean="0"/>
              <a:t>আঁকা যায়? বিভিন্ন বিন্দু থেকে সমন্তরাল সরলরেখা আঁকার দক্ষতা অর্জনে শিক্ষক সহায়তা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সমান্তরাল সরলরেখাদ্বয়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কয়টি সমতলে অবস্থিত? এদের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লম্ব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দূরত্বগুলোর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 সম্পর্ক কি?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সমান্তরাল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সরলরেখা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কোথায়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মিলিত হয়?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প্রদত্ত চিত্র দ্বারা সমন্তরাল সরলরেখার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বৈশিষ্ট শিক্ষার্থীদের নিকট থেকে জানার চেষ্টা করতে পারেন।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CD848-9010-4ED6-B64E-0D04A71162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8/5/2016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533400" y="1659285"/>
            <a:ext cx="8115300" cy="4031873"/>
          </a:xfrm>
          <a:prstGeom prst="rect">
            <a:avLst/>
          </a:prstGeom>
          <a:solidFill>
            <a:srgbClr val="F5E1FB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F-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শ্রেনিকক্ষে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3157" y="533400"/>
            <a:ext cx="5977916" cy="584775"/>
          </a:xfrm>
          <a:prstGeom prst="rect">
            <a:avLst/>
          </a:prstGeom>
          <a:solidFill>
            <a:srgbClr val="F0FFC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সমান্তরাল সরলরেখার বৈশিষ্ট্য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057400" y="990600"/>
            <a:ext cx="6450330" cy="1524000"/>
            <a:chOff x="1931670" y="2438400"/>
            <a:chExt cx="6450330" cy="1600200"/>
          </a:xfrm>
        </p:grpSpPr>
        <p:sp>
          <p:nvSpPr>
            <p:cNvPr id="4" name="Rectangle 3"/>
            <p:cNvSpPr/>
            <p:nvPr/>
          </p:nvSpPr>
          <p:spPr>
            <a:xfrm>
              <a:off x="1931670" y="2438400"/>
              <a:ext cx="6450330" cy="1600200"/>
            </a:xfrm>
            <a:prstGeom prst="rect">
              <a:avLst/>
            </a:prstGeom>
            <a:solidFill>
              <a:srgbClr val="FF69FF"/>
            </a:solidFill>
            <a:ln w="2857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029200" y="2971800"/>
              <a:ext cx="284607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029200" y="3429000"/>
              <a:ext cx="284607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2084071" y="2286000"/>
            <a:ext cx="652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১। সরলরেখা দুটি একই সমতলে অবস্থিত।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084070" y="2590800"/>
            <a:ext cx="6450330" cy="1524000"/>
            <a:chOff x="1897380" y="4391203"/>
            <a:chExt cx="6450330" cy="1600200"/>
          </a:xfrm>
        </p:grpSpPr>
        <p:sp>
          <p:nvSpPr>
            <p:cNvPr id="33" name="Rectangle 32"/>
            <p:cNvSpPr/>
            <p:nvPr/>
          </p:nvSpPr>
          <p:spPr>
            <a:xfrm>
              <a:off x="1897380" y="4391203"/>
              <a:ext cx="6450330" cy="1600200"/>
            </a:xfrm>
            <a:prstGeom prst="rect">
              <a:avLst/>
            </a:prstGeom>
            <a:solidFill>
              <a:srgbClr val="85FF85"/>
            </a:solidFill>
            <a:ln w="28575">
              <a:solidFill>
                <a:schemeClr val="tx1"/>
              </a:solidFill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640330" y="4924603"/>
              <a:ext cx="52006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40330" y="5486400"/>
              <a:ext cx="520065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7732209">
            <a:off x="347712" y="1320684"/>
            <a:ext cx="2922876" cy="1600200"/>
            <a:chOff x="659130" y="2133600"/>
            <a:chExt cx="6198870" cy="1600200"/>
          </a:xfrm>
          <a:scene3d>
            <a:camera prst="isometricRightUp"/>
            <a:lightRig rig="threePt" dir="t"/>
          </a:scene3d>
        </p:grpSpPr>
        <p:sp>
          <p:nvSpPr>
            <p:cNvPr id="13" name="Rectangle 12"/>
            <p:cNvSpPr/>
            <p:nvPr/>
          </p:nvSpPr>
          <p:spPr>
            <a:xfrm>
              <a:off x="659130" y="2133600"/>
              <a:ext cx="6198870" cy="1600200"/>
            </a:xfrm>
            <a:prstGeom prst="rect">
              <a:avLst/>
            </a:prstGeom>
            <a:solidFill>
              <a:srgbClr val="CCFF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40330" y="2133600"/>
              <a:ext cx="1880235" cy="106209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844165" y="2513424"/>
              <a:ext cx="1880235" cy="10656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>
            <a:off x="3886200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20565" y="3078480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56835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863636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452235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086600" y="3083331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292792" y="3095803"/>
            <a:ext cx="0" cy="56179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905000" y="3886200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২। এদের সকল বিন্দুর লম্ব-দুরত্ব পরস্পর সমান।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371600" y="5867400"/>
            <a:ext cx="7233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৩। সমান্তরাল সরলরেখা কখনও পরস্পরকে ছেদ করে না।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057400" y="4038600"/>
            <a:ext cx="6450330" cy="210877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634250" y="4548666"/>
            <a:ext cx="5180060" cy="479727"/>
          </a:xfrm>
          <a:prstGeom prst="straightConnector1">
            <a:avLst/>
          </a:prstGeom>
          <a:solidFill>
            <a:srgbClr val="00B0F0"/>
          </a:solidFill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640330" y="4648200"/>
            <a:ext cx="5097780" cy="318821"/>
          </a:xfrm>
          <a:prstGeom prst="straightConnector1">
            <a:avLst/>
          </a:prstGeom>
          <a:solidFill>
            <a:srgbClr val="00B0F0"/>
          </a:solidFill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580628" y="5328959"/>
            <a:ext cx="5256260" cy="10813"/>
          </a:xfrm>
          <a:prstGeom prst="straightConnector1">
            <a:avLst/>
          </a:prstGeom>
          <a:solidFill>
            <a:srgbClr val="00B0F0"/>
          </a:solidFill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80628" y="5638800"/>
            <a:ext cx="5233682" cy="0"/>
          </a:xfrm>
          <a:prstGeom prst="straightConnector1">
            <a:avLst/>
          </a:prstGeom>
          <a:solidFill>
            <a:srgbClr val="00B0F0"/>
          </a:solidFill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1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9" grpId="0"/>
      <p:bldP spid="59" grpId="0"/>
      <p:bldP spid="60" grpId="0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63714"/>
            <a:ext cx="7924800" cy="707886"/>
          </a:xfrm>
          <a:prstGeom prst="rect">
            <a:avLst/>
          </a:prstGeom>
          <a:solidFill>
            <a:srgbClr val="ABFFA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1"/>
            <a:ext cx="79248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" y="1524000"/>
            <a:ext cx="7848600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বিভিন্ন অবস্থান থেকে সমান্তরাল সরলরেখা আঁক এবং</a:t>
            </a:r>
          </a:p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উক্ত সমান্তরাল সরলরেখার বৈশিষ্ট্য লেখ।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8001000" cy="5791200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57300" y="2971800"/>
            <a:ext cx="6705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109924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5409" y="107073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9021" y="2971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9791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300903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3543300"/>
            <a:ext cx="43473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7783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4974" y="300903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4000" y="124402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76600" y="2349788"/>
            <a:ext cx="1595208" cy="1307812"/>
            <a:chOff x="3276600" y="2273588"/>
            <a:chExt cx="1595208" cy="1307812"/>
          </a:xfrm>
        </p:grpSpPr>
        <p:sp>
          <p:nvSpPr>
            <p:cNvPr id="36" name="Pie 35"/>
            <p:cNvSpPr/>
            <p:nvPr/>
          </p:nvSpPr>
          <p:spPr>
            <a:xfrm>
              <a:off x="3276600" y="2273588"/>
              <a:ext cx="1595208" cy="1307812"/>
            </a:xfrm>
            <a:prstGeom prst="pie">
              <a:avLst>
                <a:gd name="adj1" fmla="val 7542616"/>
                <a:gd name="adj2" fmla="val 10797254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92062" y="28194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76600" y="2286000"/>
            <a:ext cx="1595208" cy="1307812"/>
            <a:chOff x="3276600" y="2209800"/>
            <a:chExt cx="1595208" cy="1307812"/>
          </a:xfrm>
        </p:grpSpPr>
        <p:sp>
          <p:nvSpPr>
            <p:cNvPr id="39" name="Pie 38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10784265"/>
                <a:gd name="adj2" fmla="val 18511281"/>
              </a:avLst>
            </a:prstGeom>
            <a:solidFill>
              <a:srgbClr val="FF6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24950" y="23622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79233" y="2286000"/>
            <a:ext cx="1595208" cy="1307812"/>
            <a:chOff x="3279233" y="2209800"/>
            <a:chExt cx="1595208" cy="1307812"/>
          </a:xfrm>
        </p:grpSpPr>
        <p:sp>
          <p:nvSpPr>
            <p:cNvPr id="40" name="Pie 39"/>
            <p:cNvSpPr/>
            <p:nvPr/>
          </p:nvSpPr>
          <p:spPr>
            <a:xfrm>
              <a:off x="3279233" y="2209800"/>
              <a:ext cx="1595208" cy="1307812"/>
            </a:xfrm>
            <a:prstGeom prst="pie">
              <a:avLst>
                <a:gd name="adj1" fmla="val 18558713"/>
                <a:gd name="adj2" fmla="val 6861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3400" y="23870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3940" y="2317894"/>
            <a:ext cx="1595208" cy="1307812"/>
            <a:chOff x="3263940" y="2241694"/>
            <a:chExt cx="1595208" cy="1307812"/>
          </a:xfrm>
        </p:grpSpPr>
        <p:sp>
          <p:nvSpPr>
            <p:cNvPr id="41" name="Pie 40"/>
            <p:cNvSpPr/>
            <p:nvPr/>
          </p:nvSpPr>
          <p:spPr>
            <a:xfrm>
              <a:off x="3263940" y="2241694"/>
              <a:ext cx="1595208" cy="1307812"/>
            </a:xfrm>
            <a:prstGeom prst="pie">
              <a:avLst>
                <a:gd name="adj1" fmla="val 60541"/>
                <a:gd name="adj2" fmla="val 7695275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76837" y="28442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76785" y="1066800"/>
            <a:ext cx="1595208" cy="1307812"/>
            <a:chOff x="3276600" y="2209800"/>
            <a:chExt cx="1595208" cy="1307812"/>
          </a:xfrm>
        </p:grpSpPr>
        <p:sp>
          <p:nvSpPr>
            <p:cNvPr id="51" name="Pie 50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7542616"/>
                <a:gd name="adj2" fmla="val 10797254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92062" y="28194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76785" y="1066800"/>
            <a:ext cx="1595208" cy="1307812"/>
            <a:chOff x="3276600" y="2209800"/>
            <a:chExt cx="1595208" cy="1307812"/>
          </a:xfrm>
        </p:grpSpPr>
        <p:sp>
          <p:nvSpPr>
            <p:cNvPr id="54" name="Pie 53"/>
            <p:cNvSpPr/>
            <p:nvPr/>
          </p:nvSpPr>
          <p:spPr>
            <a:xfrm>
              <a:off x="3276600" y="2209800"/>
              <a:ext cx="1595208" cy="1307812"/>
            </a:xfrm>
            <a:prstGeom prst="pie">
              <a:avLst>
                <a:gd name="adj1" fmla="val 10784265"/>
                <a:gd name="adj2" fmla="val 18511281"/>
              </a:avLst>
            </a:prstGeom>
            <a:solidFill>
              <a:srgbClr val="FF6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24950" y="23622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3352800" y="685800"/>
            <a:ext cx="2509608" cy="3200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4279418" y="1066800"/>
            <a:ext cx="1595208" cy="1307812"/>
            <a:chOff x="3279233" y="2209800"/>
            <a:chExt cx="1595208" cy="1307812"/>
          </a:xfrm>
        </p:grpSpPr>
        <p:sp>
          <p:nvSpPr>
            <p:cNvPr id="57" name="Pie 56"/>
            <p:cNvSpPr/>
            <p:nvPr/>
          </p:nvSpPr>
          <p:spPr>
            <a:xfrm>
              <a:off x="3279233" y="2209800"/>
              <a:ext cx="1595208" cy="1307812"/>
            </a:xfrm>
            <a:prstGeom prst="pie">
              <a:avLst>
                <a:gd name="adj1" fmla="val 18558713"/>
                <a:gd name="adj2" fmla="val 6861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43400" y="23870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67200" y="1084868"/>
            <a:ext cx="1595208" cy="1307812"/>
            <a:chOff x="3263940" y="2241694"/>
            <a:chExt cx="1595208" cy="1307812"/>
          </a:xfrm>
          <a:solidFill>
            <a:srgbClr val="FF3300"/>
          </a:solidFill>
        </p:grpSpPr>
        <p:sp>
          <p:nvSpPr>
            <p:cNvPr id="60" name="Pie 59"/>
            <p:cNvSpPr/>
            <p:nvPr/>
          </p:nvSpPr>
          <p:spPr>
            <a:xfrm>
              <a:off x="3263940" y="2241694"/>
              <a:ext cx="1595208" cy="1307812"/>
            </a:xfrm>
            <a:prstGeom prst="pie">
              <a:avLst>
                <a:gd name="adj1" fmla="val 60541"/>
                <a:gd name="adj2" fmla="val 7695275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76837" y="284422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1219200" y="1752600"/>
            <a:ext cx="6705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38200" y="396240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8,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পরস্পর অনুরূপ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3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হলো একান্তর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 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4,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6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ডানপাশের</a:t>
            </a:r>
            <a:r>
              <a:rPr lang="bn-BD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অন্তঃস্থ কোণ।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 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bn-BD" sz="2800" b="1" dirty="0" smtClean="0">
                <a:latin typeface="Times New Roman" pitchFamily="18" charset="0"/>
                <a:cs typeface="NikoshBAN" pitchFamily="2" charset="0"/>
                <a:sym typeface="Symbol"/>
              </a:rPr>
              <a:t>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বামপাশের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  <a:sym typeface="Symbol"/>
              </a:rPr>
              <a:t>অন্তঃস্থ</a:t>
            </a:r>
            <a:r>
              <a:rPr lang="bn-IN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কোণ।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6" grpId="0"/>
      <p:bldP spid="18" grpId="0"/>
      <p:bldP spid="19" grpId="0"/>
      <p:bldP spid="21" grpId="0"/>
      <p:bldP spid="24" grpId="0"/>
      <p:bldP spid="17" grpId="0"/>
      <p:bldP spid="26" grpId="0"/>
      <p:bldP spid="26" grpId="1"/>
      <p:bldP spid="6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8077200" cy="5939909"/>
          </a:xfrm>
          <a:prstGeom prst="rect">
            <a:avLst/>
          </a:prstGeom>
          <a:solidFill>
            <a:srgbClr val="FCF9F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90096" y="32766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066800" y="4572000"/>
            <a:ext cx="64008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5400" y="26918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26918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45206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27680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4495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1266" y="5181600"/>
            <a:ext cx="43473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6108" y="11593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45206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80" y="5801380"/>
            <a:ext cx="3942351" cy="523220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APQ = PQD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6731" y="5798552"/>
            <a:ext cx="3958590" cy="523220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BPF = PQD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96" y="838200"/>
            <a:ext cx="49155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85800" y="558225"/>
            <a:ext cx="79248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  <a:sym typeface="Symbol"/>
              </a:rPr>
              <a:t>সমান্তরাল সরল রেখার বিশেষ ধর্ম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46554" y="1142999"/>
            <a:ext cx="3695700" cy="44196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e 2"/>
          <p:cNvSpPr/>
          <p:nvPr/>
        </p:nvSpPr>
        <p:spPr>
          <a:xfrm>
            <a:off x="3733800" y="2618452"/>
            <a:ext cx="1295400" cy="1240096"/>
          </a:xfrm>
          <a:prstGeom prst="pie">
            <a:avLst>
              <a:gd name="adj1" fmla="val 18506993"/>
              <a:gd name="adj2" fmla="val 21462109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ie 31"/>
          <p:cNvSpPr/>
          <p:nvPr/>
        </p:nvSpPr>
        <p:spPr>
          <a:xfrm>
            <a:off x="2590800" y="3907096"/>
            <a:ext cx="1295400" cy="1295400"/>
          </a:xfrm>
          <a:prstGeom prst="pie">
            <a:avLst>
              <a:gd name="adj1" fmla="val 18605851"/>
              <a:gd name="adj2" fmla="val 21538914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Pie 32"/>
          <p:cNvSpPr/>
          <p:nvPr/>
        </p:nvSpPr>
        <p:spPr>
          <a:xfrm flipH="1">
            <a:off x="3581400" y="2667000"/>
            <a:ext cx="1295400" cy="1240096"/>
          </a:xfrm>
          <a:prstGeom prst="pie">
            <a:avLst>
              <a:gd name="adj1" fmla="val 21507853"/>
              <a:gd name="adj2" fmla="val 2777931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66800" y="3276600"/>
            <a:ext cx="64008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6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9" grpId="0" animBg="1"/>
      <p:bldP spid="30" grpId="0" animBg="1"/>
      <p:bldP spid="34" grpId="0" animBg="1"/>
      <p:bldP spid="3" grpId="0" animBg="1"/>
      <p:bldP spid="32" grpId="0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685800"/>
            <a:ext cx="36576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38175"/>
            <a:ext cx="3990975" cy="2990850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>
          <a:xfrm>
            <a:off x="5791200" y="2133600"/>
            <a:ext cx="914400" cy="914400"/>
          </a:xfrm>
          <a:prstGeom prst="arc">
            <a:avLst>
              <a:gd name="adj1" fmla="val 18057825"/>
              <a:gd name="adj2" fmla="val 0"/>
            </a:avLst>
          </a:prstGeom>
          <a:solidFill>
            <a:srgbClr val="FF6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 flipV="1">
            <a:off x="6324600" y="1143000"/>
            <a:ext cx="990600" cy="914400"/>
          </a:xfrm>
          <a:prstGeom prst="arc">
            <a:avLst>
              <a:gd name="adj1" fmla="val 18016885"/>
              <a:gd name="adj2" fmla="val 0"/>
            </a:avLst>
          </a:prstGeom>
          <a:solidFill>
            <a:srgbClr val="FF69FF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0737" y="3657600"/>
            <a:ext cx="7842238" cy="584775"/>
          </a:xfrm>
          <a:prstGeom prst="rect">
            <a:avLst/>
          </a:prstGeom>
          <a:solidFill>
            <a:srgbClr val="F2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ক-চিত্রে চিহ্নিত কোণদ্বয়কে কি বলে?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99" y="4368225"/>
            <a:ext cx="7877175" cy="584775"/>
          </a:xfrm>
          <a:prstGeom prst="rect">
            <a:avLst/>
          </a:prstGeom>
          <a:solidFill>
            <a:srgbClr val="C5FFF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ক-চিত্রে চিহ্নিত কোণদ্বয় ছেদকের কোন পাশে অবস্থিত?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473" y="5054025"/>
            <a:ext cx="7883501" cy="584775"/>
          </a:xfrm>
          <a:prstGeom prst="rect">
            <a:avLst/>
          </a:prstGeom>
          <a:solidFill>
            <a:srgbClr val="FFC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খ-চিত্রে চিহ্নিত কোণদ্বয়কে কি বলে?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010" y="5712398"/>
            <a:ext cx="7886964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খ-চিত্রে চিহ্নিত কোণদ্বয় ছেদকের কোন পাশে অবস্থিত?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52800" y="28194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15200" y="2833255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  <p:bldP spid="7" grpId="0" animBg="1"/>
      <p:bldP spid="8" grpId="0" animBg="1"/>
      <p:bldP spid="9" grpId="0" animBg="1"/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599" y="457200"/>
            <a:ext cx="7943851" cy="769441"/>
          </a:xfrm>
          <a:prstGeom prst="rect">
            <a:avLst/>
          </a:prstGeom>
          <a:solidFill>
            <a:srgbClr val="FFCD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4848225"/>
            <a:ext cx="7943850" cy="156966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 || RS </a:t>
            </a:r>
            <a:r>
              <a:rPr lang="bn-IN" sz="3200" dirty="0" smtClean="0">
                <a:latin typeface="NikoshBAN"/>
                <a:cs typeface="Times New Roman" pitchFamily="18" charset="0"/>
              </a:rPr>
              <a:t>এবং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bn-IN" sz="3200" dirty="0" smtClean="0">
                <a:latin typeface="Times New Roman" pitchFamily="18" charset="0"/>
                <a:cs typeface="Times New Roman" pitchFamily="18" charset="0"/>
              </a:rPr>
              <a:t> ছেদক</a:t>
            </a:r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a, b, c, d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কোণগূলোর মান নির্ণয় কর।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95400"/>
            <a:ext cx="79629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772400" cy="769441"/>
          </a:xfrm>
          <a:prstGeom prst="rect">
            <a:avLst/>
          </a:prstGeom>
          <a:solidFill>
            <a:srgbClr val="C5FF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4475"/>
            <a:ext cx="7772400" cy="2524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4191000"/>
            <a:ext cx="7772400" cy="2062103"/>
          </a:xfrm>
          <a:prstGeom prst="rect">
            <a:avLst/>
          </a:prstGeom>
          <a:solidFill>
            <a:srgbClr val="F2E5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ট্রেন লাইন সমান্তরাল কেন?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একান্তর কোণগুলোর মধ্যে সম্পর্ক কী?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অনুরূপ কোণগুলোর মধ্যে সম্পর্ক কী?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৪। অন্তঃস্থ কোণদ্বয়ের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সমষ্টি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কত?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003136" cy="769441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বাড়ির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182" b="-110000"/>
          <a:stretch/>
        </p:blipFill>
        <p:spPr bwMode="auto">
          <a:xfrm>
            <a:off x="557645" y="1506682"/>
            <a:ext cx="8003136" cy="306531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4678740"/>
            <a:ext cx="8003136" cy="156966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১। চাঁদা ও রুলারের সাহায্যে সমান্তরাল সরল রেখা এঁকে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কোণগুলো চিহ্নিত কর।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একান্তর কোণ ও অনুরূপ কোণ ব্যাখ্যা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2-Point Star 2"/>
          <p:cNvSpPr/>
          <p:nvPr/>
        </p:nvSpPr>
        <p:spPr>
          <a:xfrm>
            <a:off x="685800" y="533400"/>
            <a:ext cx="7772400" cy="5791200"/>
          </a:xfrm>
          <a:prstGeom prst="star32">
            <a:avLst>
              <a:gd name="adj" fmla="val 412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355799">
            <a:off x="1960805" y="1842881"/>
            <a:ext cx="2962671" cy="156966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bn-BD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457200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কন্টেন্ট সম্পাদক হিসেবে যাঁদের নির্দেশনা, পরামর্শ </a:t>
            </a:r>
            <a:endParaRPr lang="en-US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495800"/>
            <a:ext cx="8305800" cy="156966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রায়হানা তছলিম, সহযোগী অধ্যাপক,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হাম্মদ</a:t>
            </a:r>
            <a:r>
              <a:rPr lang="bn-IN" sz="32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আহসানুল আলম, সহকারী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অধ্যাপক, 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ফেনী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রাজিয়া বেগম, প্রভাষক,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3058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33425"/>
            <a:ext cx="7200900" cy="5391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550" y="868740"/>
            <a:ext cx="72009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932" y="671438"/>
            <a:ext cx="4014240" cy="5424562"/>
          </a:xfrm>
          <a:prstGeom prst="rect">
            <a:avLst/>
          </a:prstGeom>
          <a:solidFill>
            <a:srgbClr val="F9E7E9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bn-IN" sz="4000" b="1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0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নামঃ দেবদাস কর্মকার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সিনিয়র সহকারী শিক্ষক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রাসেল স্কয়ার, শুক্রাবাদ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শেরেবাংলা নগর, ঢাকা – ১২০৭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মোঃ ০ ১ ৭ ১ ৫ ০ ১ ৬ ১ ৫ ৬</a:t>
            </a:r>
          </a:p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debdaskrmkr</a:t>
            </a:r>
            <a:endParaRPr lang="en-US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@yahoo.com</a:t>
            </a:r>
            <a:endParaRPr lang="bn-IN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n-IN" sz="105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671438"/>
            <a:ext cx="3810000" cy="5386090"/>
          </a:xfrm>
          <a:prstGeom prst="rect">
            <a:avLst/>
          </a:prstGeom>
          <a:solidFill>
            <a:srgbClr val="CDFFC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IN" sz="28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পরিকল্পনাঃ শ্রেণির কাজ</a:t>
            </a:r>
            <a:endParaRPr lang="en-US" sz="320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endParaRPr lang="bn-IN" sz="32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বিষয়ঃ গণিত</a:t>
            </a:r>
          </a:p>
          <a:p>
            <a:pPr algn="ctr"/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endParaRPr lang="bn-IN" sz="32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নামঃ</a:t>
            </a:r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জ্যামিতির মৌলিক ধারনা</a:t>
            </a:r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320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বিষয়বস্তুঃ</a:t>
            </a:r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সমান্তারাল রেখা</a:t>
            </a:r>
          </a:p>
          <a:p>
            <a:pPr algn="ctr"/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20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৫ মিনি</a:t>
            </a:r>
            <a:r>
              <a:rPr lang="bn-IN" sz="36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ট</a:t>
            </a:r>
            <a:endParaRPr lang="bn-BD" sz="36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তারিখঃ ২৭/০৯/২০১৪</a:t>
            </a:r>
            <a:endParaRPr lang="bn-IN" sz="3600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3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" y="457200"/>
            <a:ext cx="3688080" cy="589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200"/>
            <a:ext cx="437129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30" y="3403600"/>
            <a:ext cx="4359860" cy="29235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" y="609600"/>
            <a:ext cx="1463862" cy="584775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রেল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লাইন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872" y="609599"/>
            <a:ext cx="1274708" cy="584775"/>
          </a:xfrm>
          <a:prstGeom prst="rect">
            <a:avLst/>
          </a:prstGeom>
          <a:solidFill>
            <a:srgbClr val="CC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কলাপাতা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3606225"/>
            <a:ext cx="16764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স্তম্ভলেখ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8461" y="457200"/>
            <a:ext cx="7793758" cy="646331"/>
          </a:xfrm>
          <a:prstGeom prst="rect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সমান্তরাল সরলরেখা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3017" r="25384" b="3664"/>
          <a:stretch/>
        </p:blipFill>
        <p:spPr>
          <a:xfrm>
            <a:off x="3657600" y="1249680"/>
            <a:ext cx="1752602" cy="5029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</a:ln>
        </p:spPr>
      </p:pic>
      <p:sp>
        <p:nvSpPr>
          <p:cNvPr id="8" name="Pie 7"/>
          <p:cNvSpPr/>
          <p:nvPr/>
        </p:nvSpPr>
        <p:spPr>
          <a:xfrm>
            <a:off x="4724400" y="2133600"/>
            <a:ext cx="914400" cy="76200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69FF"/>
          </a:solidFill>
          <a:ln>
            <a:solidFill>
              <a:srgbClr val="FF6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e 8"/>
          <p:cNvSpPr/>
          <p:nvPr/>
        </p:nvSpPr>
        <p:spPr>
          <a:xfrm>
            <a:off x="4724400" y="4572000"/>
            <a:ext cx="914400" cy="85344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 flipH="1">
            <a:off x="3429000" y="1459230"/>
            <a:ext cx="914400" cy="82677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69FF"/>
          </a:solidFill>
          <a:ln>
            <a:solidFill>
              <a:srgbClr val="FF6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ie 10"/>
          <p:cNvSpPr/>
          <p:nvPr/>
        </p:nvSpPr>
        <p:spPr>
          <a:xfrm flipH="1">
            <a:off x="3429000" y="3352800"/>
            <a:ext cx="914400" cy="80391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ie 11"/>
          <p:cNvSpPr/>
          <p:nvPr/>
        </p:nvSpPr>
        <p:spPr>
          <a:xfrm flipH="1">
            <a:off x="3417570" y="4572000"/>
            <a:ext cx="925830" cy="85344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e 12"/>
          <p:cNvSpPr/>
          <p:nvPr/>
        </p:nvSpPr>
        <p:spPr>
          <a:xfrm flipH="1">
            <a:off x="3417570" y="2697480"/>
            <a:ext cx="914400" cy="838200"/>
          </a:xfrm>
          <a:prstGeom prst="pie">
            <a:avLst>
              <a:gd name="adj1" fmla="val 10894031"/>
              <a:gd name="adj2" fmla="val 162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62000"/>
          <a:stretch/>
        </p:blipFill>
        <p:spPr>
          <a:xfrm>
            <a:off x="1570892" y="1181100"/>
            <a:ext cx="297062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r="62000"/>
          <a:stretch/>
        </p:blipFill>
        <p:spPr>
          <a:xfrm flipH="1">
            <a:off x="4495800" y="1173480"/>
            <a:ext cx="29729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9913 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10087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685800"/>
            <a:ext cx="7848600" cy="5410200"/>
          </a:xfrm>
          <a:prstGeom prst="roundRect">
            <a:avLst>
              <a:gd name="adj" fmla="val 8850"/>
            </a:avLst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5400000" scaled="1"/>
            <a:tileRect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◊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দুইটি সমান্তরাল সরলরেখা ও একটি ছেদক দ্বারা উৎপন্ন</a:t>
            </a:r>
          </a:p>
          <a:p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 কোণসমূহ বর্ণনা করতে পারবে।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শিখনফলের বিভাজন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সমান্তরাল সরলরেখা ব্যাখ্যা করতে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সমান্তরাল সরলরেখা আঁকতে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সমান্তরাল সরলরেখার বৈশিষ্ট্য বর্ণনা করতে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৪। একান্তর কোণ, অনুরূপ কোণ কোণ বর্ণনা করতে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৫। একই পার্শ্বস্থ অন্তঃস্থ কোণ বর্ণনা করতে পারবে।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1" y="1165860"/>
            <a:ext cx="7793758" cy="2567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1584270" y="1687830"/>
            <a:ext cx="0" cy="12192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43200" y="1905000"/>
            <a:ext cx="0" cy="9906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57800" y="2400300"/>
            <a:ext cx="0" cy="4953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00475"/>
            <a:ext cx="78867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097530" y="5257800"/>
            <a:ext cx="381000" cy="647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19500" y="5029200"/>
            <a:ext cx="381000" cy="647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53000" y="4491990"/>
            <a:ext cx="381000" cy="60579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62600" y="4191000"/>
            <a:ext cx="381000" cy="62484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32516" y="2971800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সরলরেখাদ্বয় ছেদ করে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229600" y="1287780"/>
            <a:ext cx="0" cy="12192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924800" y="1516380"/>
            <a:ext cx="0" cy="9906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627620" y="1992630"/>
            <a:ext cx="0" cy="4953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3058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0772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8486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620000" y="4291965"/>
            <a:ext cx="0" cy="63627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28460" y="457200"/>
            <a:ext cx="7805939" cy="646331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দুটি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সরলরেখা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পরস্পর ছেদ না করলে তারা সমন্তারাল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7226" y="1219200"/>
            <a:ext cx="345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লম্বগুলোর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সমান</a:t>
            </a:r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নয় 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4454" y="5547896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লম্বগুলোর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সমান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290" y="4025325"/>
            <a:ext cx="3211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সরলরেখাদ্বয় ছেদ করে না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3" grpId="0" animBg="1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09600"/>
            <a:ext cx="8001000" cy="5715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1676400"/>
            <a:ext cx="5943600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5400" y="2967990"/>
            <a:ext cx="5943600" cy="381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15000" y="28956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15000" y="1600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4600" y="1600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14600" y="289179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29000" y="1674496"/>
            <a:ext cx="0" cy="1293494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14800" y="1674496"/>
            <a:ext cx="0" cy="1293494"/>
          </a:xfrm>
          <a:prstGeom prst="line">
            <a:avLst/>
          </a:prstGeom>
          <a:ln w="57150">
            <a:solidFill>
              <a:srgbClr val="00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53000" y="1678306"/>
            <a:ext cx="0" cy="1293494"/>
          </a:xfrm>
          <a:prstGeom prst="line">
            <a:avLst/>
          </a:prstGeom>
          <a:ln w="571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88289" y="1066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99910" y="1066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80251" y="29718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62600" y="299662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22853" y="2971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53924" y="108210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08654" y="10897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08654" y="2971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00366" y="108972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46854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955" y="2240758"/>
            <a:ext cx="4495801" cy="13858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81600" y="2028855"/>
            <a:ext cx="130356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লম্ব-দূরত্ব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95400" y="3886200"/>
            <a:ext cx="5943599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PQ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RS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0600" y="4602540"/>
            <a:ext cx="739956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দুইটি সরলরেখার একটির যেকোনো দুইটি বিন্দু থেকে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অপরটির লম্ব-দুরত্ব পরস্পর সমান হলে, তাদেরকে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সমান্তরাল সরলরেখা বলে।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7587 -0.0055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-0.00556 L 0.16753 -0.0055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3" grpId="0" animBg="1"/>
      <p:bldP spid="45" grpId="0" build="p" animBg="1"/>
      <p:bldP spid="4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694410"/>
              </p:ext>
            </p:extLst>
          </p:nvPr>
        </p:nvGraphicFramePr>
        <p:xfrm>
          <a:off x="4114800" y="2895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8956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5800" y="685800"/>
            <a:ext cx="7696200" cy="707886"/>
          </a:xfrm>
          <a:prstGeom prst="rect">
            <a:avLst/>
          </a:prstGeom>
          <a:solidFill>
            <a:srgbClr val="FFE1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130" y="3810000"/>
            <a:ext cx="7696200" cy="2554545"/>
          </a:xfrm>
          <a:prstGeom prst="rect">
            <a:avLst/>
          </a:prstGeom>
          <a:solidFill>
            <a:srgbClr val="CBFDD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কোনো নির্দিষ্ট সরল রেখার উপর অবস্থিত নয় এরূপ বিন্দুর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মধ্য দিয়ে ঐ সরলরেখার সমান্তরাল করে একটিমাত্র 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সরলরেখা আঁকা যায়।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2106</TotalTime>
  <Words>998</Words>
  <Application>Microsoft Office PowerPoint</Application>
  <PresentationFormat>On-screen Show (4:3)</PresentationFormat>
  <Paragraphs>162</Paragraphs>
  <Slides>19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223</cp:revision>
  <dcterms:created xsi:type="dcterms:W3CDTF">2006-08-16T00:00:00Z</dcterms:created>
  <dcterms:modified xsi:type="dcterms:W3CDTF">2016-08-05T17:17:24Z</dcterms:modified>
</cp:coreProperties>
</file>